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70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3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43D"/>
    <a:srgbClr val="4B5666"/>
    <a:srgbClr val="233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4"/>
    <p:restoredTop sz="94643"/>
  </p:normalViewPr>
  <p:slideViewPr>
    <p:cSldViewPr snapToGrid="0" snapToObjects="1">
      <p:cViewPr varScale="1">
        <p:scale>
          <a:sx n="108" d="100"/>
          <a:sy n="108" d="100"/>
        </p:scale>
        <p:origin x="50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25E2A-42B5-BB47-A3C7-FFA94E7FDEA0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CEB43-98B5-774E-9D31-C675FA862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4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78EB1-2869-D94B-849D-930122BFC71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8F560-7671-9943-9A27-E72342DFB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3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897F-FED1-4BF2-9F9D-E0E0782A71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89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233409"/>
            <a:ext cx="9144000" cy="1650334"/>
          </a:xfrm>
        </p:spPr>
        <p:txBody>
          <a:bodyPr anchor="ctr">
            <a:normAutofit/>
          </a:bodyPr>
          <a:lstStyle>
            <a:lvl1pPr algn="ctr">
              <a:defRPr sz="8000" b="1" i="0" baseline="0">
                <a:ln>
                  <a:noFill/>
                </a:ln>
                <a:solidFill>
                  <a:srgbClr val="233859"/>
                </a:solidFill>
                <a:latin typeface="Helvetica Bold" charset="0"/>
                <a:cs typeface="Helvetica Bold" charset="0"/>
              </a:defRPr>
            </a:lvl1pPr>
          </a:lstStyle>
          <a:p>
            <a:pPr algn="ctr"/>
            <a:r>
              <a:rPr lang="en-US" dirty="0"/>
              <a:t>SLIDE TITLE</a:t>
            </a:r>
            <a:endParaRPr lang="en-US" sz="8000" dirty="0">
              <a:solidFill>
                <a:srgbClr val="233859"/>
              </a:solidFill>
              <a:latin typeface="Interstate-Black"/>
              <a:ea typeface="Gotham Narrow" charset="0"/>
              <a:cs typeface="Interstate-Black"/>
            </a:endParaRPr>
          </a:p>
        </p:txBody>
      </p:sp>
    </p:spTree>
    <p:extLst>
      <p:ext uri="{BB962C8B-B14F-4D97-AF65-F5344CB8AC3E}">
        <p14:creationId xmlns:p14="http://schemas.microsoft.com/office/powerpoint/2010/main" val="267185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23385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23385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H="1" flipV="1">
            <a:off x="609600" y="3717828"/>
            <a:ext cx="8131277" cy="36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66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H="1" flipV="1">
            <a:off x="609600" y="1199551"/>
            <a:ext cx="8131277" cy="36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3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609600" y="1199551"/>
            <a:ext cx="8131277" cy="36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31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10200" cy="4525963"/>
          </a:xfrm>
        </p:spPr>
        <p:txBody>
          <a:bodyPr>
            <a:normAutofit/>
          </a:bodyPr>
          <a:lstStyle>
            <a:lvl1pPr marL="342900" indent="-342900">
              <a:buFont typeface="Wingdings" charset="2"/>
              <a:buChar char="§"/>
              <a:defRPr sz="2200"/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3"/>
            <a:ext cx="5410200" cy="4103588"/>
          </a:xfrm>
        </p:spPr>
        <p:txBody>
          <a:bodyPr>
            <a:normAutofit/>
          </a:bodyPr>
          <a:lstStyle>
            <a:lvl1pPr marL="342900" indent="-342900">
              <a:buFont typeface="Wingdings" charset="2"/>
              <a:buChar char="§"/>
              <a:defRPr sz="2200"/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H="1" flipV="1">
            <a:off x="609600" y="1199551"/>
            <a:ext cx="8131277" cy="36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54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14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 flipV="1">
            <a:off x="609600" y="1199551"/>
            <a:ext cx="8131277" cy="36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13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211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9" r:id="rId2"/>
    <p:sldLayoutId id="2147483710" r:id="rId3"/>
    <p:sldLayoutId id="2147483713" r:id="rId4"/>
    <p:sldLayoutId id="2147483712" r:id="rId5"/>
    <p:sldLayoutId id="2147483715" r:id="rId6"/>
    <p:sldLayoutId id="2147483714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233859"/>
          </a:solidFill>
          <a:latin typeface="Helvetica Bold" charset="0"/>
          <a:ea typeface="+mj-ea"/>
          <a:cs typeface="Helvetica Bold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200" b="0" i="0" kern="1200">
          <a:solidFill>
            <a:srgbClr val="233859"/>
          </a:solidFill>
          <a:latin typeface="Helvetica Light" charset="0"/>
          <a:ea typeface="+mn-ea"/>
          <a:cs typeface="Helvetica Light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233859"/>
          </a:solidFill>
          <a:latin typeface="Helvetica Light" charset="0"/>
          <a:ea typeface="+mn-ea"/>
          <a:cs typeface="Helvetica Light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233859"/>
          </a:solidFill>
          <a:latin typeface="Helvetica Light" charset="0"/>
          <a:ea typeface="+mn-ea"/>
          <a:cs typeface="Helvetica Light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233859"/>
          </a:solidFill>
          <a:latin typeface="Helvetica Light" charset="0"/>
          <a:ea typeface="+mn-ea"/>
          <a:cs typeface="Helvetica Light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233859"/>
          </a:solidFill>
          <a:latin typeface="Helvetica Light" charset="0"/>
          <a:ea typeface="+mn-ea"/>
          <a:cs typeface="Helvetica Light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ascopubs.org/journal/jco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1445" y="614149"/>
            <a:ext cx="10781731" cy="2738651"/>
          </a:xfrm>
        </p:spPr>
        <p:txBody>
          <a:bodyPr>
            <a:noAutofit/>
          </a:bodyPr>
          <a:lstStyle/>
          <a:p>
            <a:r>
              <a:rPr lang="en-US" sz="4800" dirty="0"/>
              <a:t>Broadening Eligibility Criteria to Make Clinical Trials More Representative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86768" y="3231627"/>
            <a:ext cx="68109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Joint Recommendations of the American Society of Clinical Oncology and Friends of Cancer Research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October 2, 2017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79" y="5652954"/>
            <a:ext cx="1468781" cy="103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09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3614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/>
              <a:t>Next Steps </a:t>
            </a:r>
            <a:r>
              <a:rPr lang="en-US" sz="2000" dirty="0"/>
              <a:t>(as of October 2017)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8140" y="1722269"/>
            <a:ext cx="10833117" cy="422133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15243D"/>
                </a:solidFill>
              </a:rPr>
              <a:t>Initiate implementation projects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Education and awareness campaigns for sponsors, investigators, IRBs, patients, etc.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NCI and Cooperative Group endorsements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Tools for sponsors, investigators, and IRBs</a:t>
            </a:r>
          </a:p>
          <a:p>
            <a:pPr marL="457200" lvl="1" indent="0">
              <a:buNone/>
            </a:pPr>
            <a:endParaRPr lang="en-US" sz="2000" dirty="0">
              <a:solidFill>
                <a:srgbClr val="15243D"/>
              </a:solidFill>
            </a:endParaRPr>
          </a:p>
          <a:p>
            <a:r>
              <a:rPr lang="en-US" sz="2800" dirty="0">
                <a:solidFill>
                  <a:srgbClr val="15243D"/>
                </a:solidFill>
              </a:rPr>
              <a:t>Consider new working groups to make recommendations for additional eligibility criteria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Project leadership emphasizes that concrete steps toward implementation of the existing recommendations must take priority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October 2, 2017</a:t>
            </a:r>
          </a:p>
        </p:txBody>
      </p:sp>
    </p:spTree>
    <p:extLst>
      <p:ext uri="{BB962C8B-B14F-4D97-AF65-F5344CB8AC3E}">
        <p14:creationId xmlns:p14="http://schemas.microsoft.com/office/powerpoint/2010/main" val="115608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>
                <a:solidFill>
                  <a:srgbClr val="4B5666"/>
                </a:solidFill>
              </a:rPr>
              <a:t>is the goal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140" y="1728610"/>
            <a:ext cx="11091554" cy="43513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srgbClr val="15243D"/>
                </a:solidFill>
              </a:rPr>
              <a:t>Challenge assumptions &amp; past practice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srgbClr val="15243D"/>
                </a:solidFill>
              </a:rPr>
              <a:t>Create new culture – only exclude where safety warrants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15243D"/>
                </a:solidFill>
              </a:rPr>
              <a:t>Shape perception/attitudes/practice of clinical trial eligibility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15243D"/>
                </a:solidFill>
              </a:rPr>
              <a:t>Create and implement new criteria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15243D"/>
                </a:solidFill>
              </a:rPr>
              <a:t>Justify exclusions or differences between trial participants and overall patient population with the indicated disease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15243D"/>
                </a:solidFill>
              </a:rPr>
              <a:t>Active discussion during trial design and FDA pre-IND meetings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15243D"/>
                </a:solidFill>
              </a:rPr>
              <a:t>Not just publication of recommendations, but </a:t>
            </a:r>
            <a:r>
              <a:rPr lang="en-US" sz="2400" b="1" u="sng" dirty="0">
                <a:solidFill>
                  <a:srgbClr val="15243D"/>
                </a:solidFill>
              </a:rPr>
              <a:t>implementation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October 2, 2017</a:t>
            </a:r>
          </a:p>
        </p:txBody>
      </p:sp>
    </p:spTree>
    <p:extLst>
      <p:ext uri="{BB962C8B-B14F-4D97-AF65-F5344CB8AC3E}">
        <p14:creationId xmlns:p14="http://schemas.microsoft.com/office/powerpoint/2010/main" val="102427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ASCO-Friends of Cancer Research Project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846" y="1676718"/>
            <a:ext cx="11091554" cy="4845887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1675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srgbClr val="15243D"/>
                </a:solidFill>
              </a:rPr>
              <a:t>Prioritized assessment of specific eligibility criteria: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15243D"/>
                </a:solidFill>
              </a:rPr>
              <a:t>Brain Metastases, Minimum Age, HIV/AIDS, Organ Dysfunction, and </a:t>
            </a:r>
          </a:p>
          <a:p>
            <a:pPr marL="738188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200" dirty="0">
                <a:solidFill>
                  <a:srgbClr val="15243D"/>
                </a:solidFill>
              </a:rPr>
              <a:t>Prior and Concurrent Malignancies</a:t>
            </a:r>
          </a:p>
          <a:p>
            <a:pPr>
              <a:lnSpc>
                <a:spcPct val="100000"/>
              </a:lnSpc>
              <a:spcBef>
                <a:spcPts val="1675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15243D"/>
                </a:solidFill>
              </a:rPr>
              <a:t>Formed multi-stakeholder working groups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15243D"/>
                </a:solidFill>
              </a:rPr>
              <a:t>Patient advocates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15243D"/>
                </a:solidFill>
              </a:rPr>
              <a:t>Clinical investigators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15243D"/>
                </a:solidFill>
              </a:rPr>
              <a:t>FDA medical reviewers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15243D"/>
                </a:solidFill>
              </a:rPr>
              <a:t>Drug and biotech manufacturers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15243D"/>
                </a:solidFill>
              </a:rPr>
              <a:t>Biostatisticians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15243D"/>
                </a:solidFill>
              </a:rPr>
              <a:t>Pharmacologists</a:t>
            </a:r>
          </a:p>
          <a:p>
            <a:pPr marL="0" indent="0">
              <a:lnSpc>
                <a:spcPct val="100000"/>
              </a:lnSpc>
              <a:spcBef>
                <a:spcPts val="1675"/>
              </a:spcBef>
              <a:buNone/>
              <a:defRPr/>
            </a:pP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October 2, 2017</a:t>
            </a:r>
          </a:p>
        </p:txBody>
      </p:sp>
    </p:spTree>
    <p:extLst>
      <p:ext uri="{BB962C8B-B14F-4D97-AF65-F5344CB8AC3E}">
        <p14:creationId xmlns:p14="http://schemas.microsoft.com/office/powerpoint/2010/main" val="114202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ASCO-Friends Recommendations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140" y="1690688"/>
            <a:ext cx="11091554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15243D"/>
                </a:solidFill>
              </a:rPr>
              <a:t>Working Groups developed consensus recommendations as four separate manuscripts.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15243D"/>
                </a:solidFill>
              </a:rPr>
              <a:t>Recommendations presented at November 2016 Friends’ Annual Meeting and highlighted in Moonshot Task Force report.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15243D"/>
                </a:solidFill>
              </a:rPr>
              <a:t>ASCO and Friends developed joint statement including summary recommendations and discussion of implementation.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15243D"/>
                </a:solidFill>
              </a:rPr>
              <a:t>ASCO Board of Directors and Friends’ leadership approved the statement.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rgbClr val="15243D"/>
                </a:solidFill>
              </a:rPr>
              <a:t>Manuscripts published as </a:t>
            </a:r>
            <a:r>
              <a:rPr lang="en-US" sz="2400" i="1" dirty="0">
                <a:solidFill>
                  <a:srgbClr val="15243D"/>
                </a:solidFill>
              </a:rPr>
              <a:t>Journal of Clinical Oncology </a:t>
            </a:r>
            <a:r>
              <a:rPr lang="en-US" sz="2400" dirty="0">
                <a:solidFill>
                  <a:srgbClr val="15243D"/>
                </a:solidFill>
              </a:rPr>
              <a:t>Special Series. 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000" dirty="0">
                <a:solidFill>
                  <a:srgbClr val="15243D"/>
                </a:solidFill>
              </a:rPr>
              <a:t>October 2, 2017 at </a:t>
            </a:r>
            <a:r>
              <a:rPr lang="en-US" sz="2000" dirty="0">
                <a:solidFill>
                  <a:srgbClr val="15243D"/>
                </a:solidFill>
                <a:hlinkClick r:id="rId2"/>
              </a:rPr>
              <a:t>ascopubs.org/journal/</a:t>
            </a:r>
            <a:r>
              <a:rPr lang="en-US" sz="2000" dirty="0" err="1">
                <a:solidFill>
                  <a:srgbClr val="15243D"/>
                </a:solidFill>
                <a:hlinkClick r:id="rId2"/>
              </a:rPr>
              <a:t>jco</a:t>
            </a:r>
            <a:r>
              <a:rPr lang="en-US" sz="2000" dirty="0">
                <a:solidFill>
                  <a:srgbClr val="15243D"/>
                </a:solidFill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October 2, 2017</a:t>
            </a:r>
          </a:p>
        </p:txBody>
      </p:sp>
    </p:spTree>
    <p:extLst>
      <p:ext uri="{BB962C8B-B14F-4D97-AF65-F5344CB8AC3E}">
        <p14:creationId xmlns:p14="http://schemas.microsoft.com/office/powerpoint/2010/main" val="3549500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 Metastases Recommendations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58140" y="1687513"/>
            <a:ext cx="11405260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15243D"/>
                </a:solidFill>
              </a:rPr>
              <a:t>Patients with treated and/or stable brain metastases: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Stable = no progression for at least 4 weeks after local therapy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15243D"/>
                </a:solidFill>
              </a:rPr>
              <a:t>Routinely </a:t>
            </a:r>
            <a:r>
              <a:rPr lang="en-US" sz="2000" u="sng" dirty="0">
                <a:solidFill>
                  <a:srgbClr val="15243D"/>
                </a:solidFill>
              </a:rPr>
              <a:t>include</a:t>
            </a:r>
            <a:r>
              <a:rPr lang="en-US" sz="2000" dirty="0">
                <a:solidFill>
                  <a:srgbClr val="15243D"/>
                </a:solidFill>
              </a:rPr>
              <a:t> in all phases, except where compelling rationale</a:t>
            </a:r>
          </a:p>
          <a:p>
            <a:r>
              <a:rPr lang="en-US" sz="2400" dirty="0">
                <a:solidFill>
                  <a:srgbClr val="15243D"/>
                </a:solidFill>
              </a:rPr>
              <a:t>Patients with active (untreated or progressive) brain metastases: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No automatic exclusion.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15243D"/>
                </a:solidFill>
              </a:rPr>
              <a:t>A one-size-fits-all approach is not appropriate. Factors such as history of the disease, trial phase and design, and the drug mechanism and potential for CNS interaction should determine eligibility.</a:t>
            </a:r>
          </a:p>
          <a:p>
            <a:r>
              <a:rPr lang="en-US" sz="2400" dirty="0">
                <a:solidFill>
                  <a:srgbClr val="15243D"/>
                </a:solidFill>
              </a:rPr>
              <a:t>Patients with leptomeningeal disease: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In most trials, exclude, although there may be situations that warrant a cohort of such patients in early phase trials.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October 2, 2017</a:t>
            </a:r>
          </a:p>
        </p:txBody>
      </p:sp>
    </p:spTree>
    <p:extLst>
      <p:ext uri="{BB962C8B-B14F-4D97-AF65-F5344CB8AC3E}">
        <p14:creationId xmlns:p14="http://schemas.microsoft.com/office/powerpoint/2010/main" val="270304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Age Recommendations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58140" y="1825625"/>
            <a:ext cx="11091554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15243D"/>
                </a:solidFill>
              </a:rPr>
              <a:t>Initial dose-finding trials: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Pediatric-specific cohorts should be included when there is strong scientific rationale (based on molecular pathways or histology and preclinical data)</a:t>
            </a:r>
          </a:p>
          <a:p>
            <a:pPr marL="457200" lvl="1" indent="0">
              <a:buNone/>
            </a:pPr>
            <a:endParaRPr lang="en-US" sz="1400" dirty="0">
              <a:solidFill>
                <a:srgbClr val="15243D"/>
              </a:solidFill>
            </a:endParaRPr>
          </a:p>
          <a:p>
            <a:r>
              <a:rPr lang="en-US" sz="2400" dirty="0">
                <a:solidFill>
                  <a:srgbClr val="15243D"/>
                </a:solidFill>
              </a:rPr>
              <a:t>Later-phase trials: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Trials in diseases and therapeutic targets that span adult and pediatric populations should include pediatric patients with the specific disease under study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Patients aged 12 years and above should be enrolled in such trials. 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Patients under 12 years may also be appropriate.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October 2, 2017</a:t>
            </a:r>
          </a:p>
        </p:txBody>
      </p:sp>
    </p:spTree>
    <p:extLst>
      <p:ext uri="{BB962C8B-B14F-4D97-AF65-F5344CB8AC3E}">
        <p14:creationId xmlns:p14="http://schemas.microsoft.com/office/powerpoint/2010/main" val="1838007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8140" y="338491"/>
            <a:ext cx="11091554" cy="1090813"/>
          </a:xfrm>
        </p:spPr>
        <p:txBody>
          <a:bodyPr/>
          <a:lstStyle/>
          <a:p>
            <a:r>
              <a:rPr lang="en-US" dirty="0"/>
              <a:t>HIV+ Recommendations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8140" y="1690688"/>
            <a:ext cx="11091554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>
                <a:solidFill>
                  <a:srgbClr val="15243D"/>
                </a:solidFill>
              </a:rPr>
              <a:t>Cancer patients with HIV infection who are healthy and low-risk for AIDS-related outcomes should be included.</a:t>
            </a:r>
          </a:p>
          <a:p>
            <a:endParaRPr lang="en-US" sz="1900" dirty="0">
              <a:solidFill>
                <a:srgbClr val="15243D"/>
              </a:solidFill>
            </a:endParaRPr>
          </a:p>
          <a:p>
            <a:r>
              <a:rPr lang="en-US" sz="3000" dirty="0">
                <a:solidFill>
                  <a:srgbClr val="15243D"/>
                </a:solidFill>
              </a:rPr>
              <a:t>HIV-related eligibility criteria should be straight-forward and focus on:</a:t>
            </a:r>
          </a:p>
          <a:p>
            <a:pPr lvl="1"/>
            <a:r>
              <a:rPr lang="en-US" sz="2600" dirty="0">
                <a:solidFill>
                  <a:srgbClr val="15243D"/>
                </a:solidFill>
              </a:rPr>
              <a:t>Current and past CD4 and T-cell counts</a:t>
            </a:r>
          </a:p>
          <a:p>
            <a:pPr lvl="1"/>
            <a:r>
              <a:rPr lang="en-US" sz="2600" dirty="0">
                <a:solidFill>
                  <a:srgbClr val="15243D"/>
                </a:solidFill>
              </a:rPr>
              <a:t>History (if any) of AIDS-defining conditions</a:t>
            </a:r>
          </a:p>
          <a:p>
            <a:pPr lvl="1"/>
            <a:r>
              <a:rPr lang="en-US" sz="2600" dirty="0">
                <a:solidFill>
                  <a:srgbClr val="15243D"/>
                </a:solidFill>
              </a:rPr>
              <a:t>Status of HIV treatment</a:t>
            </a:r>
          </a:p>
          <a:p>
            <a:pPr marL="457200" lvl="1" indent="0">
              <a:buNone/>
            </a:pPr>
            <a:endParaRPr lang="en-US" sz="1700" dirty="0">
              <a:solidFill>
                <a:srgbClr val="15243D"/>
              </a:solidFill>
            </a:endParaRPr>
          </a:p>
          <a:p>
            <a:r>
              <a:rPr lang="en-US" sz="3000" dirty="0">
                <a:solidFill>
                  <a:srgbClr val="15243D"/>
                </a:solidFill>
              </a:rPr>
              <a:t>Treated using the same standards as other patients with co-morbidities, and anti-retroviral therapy should be considered a concomitant medication</a:t>
            </a:r>
            <a:r>
              <a:rPr lang="en-US" sz="2600" dirty="0">
                <a:solidFill>
                  <a:srgbClr val="15243D"/>
                </a:solidFill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October 2, 2017</a:t>
            </a:r>
          </a:p>
        </p:txBody>
      </p:sp>
    </p:spTree>
    <p:extLst>
      <p:ext uri="{BB962C8B-B14F-4D97-AF65-F5344CB8AC3E}">
        <p14:creationId xmlns:p14="http://schemas.microsoft.com/office/powerpoint/2010/main" val="1770926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 Dysfunction Recommendations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58140" y="1773823"/>
            <a:ext cx="11196858" cy="421974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15243D"/>
                </a:solidFill>
              </a:rPr>
              <a:t>Informed by an analysis of Kaiser dataset of 13,000 patients newly diagnosed in 2013-2014.</a:t>
            </a:r>
            <a:endParaRPr lang="en-US" sz="1800" dirty="0">
              <a:solidFill>
                <a:srgbClr val="15243D"/>
              </a:solidFill>
            </a:endParaRPr>
          </a:p>
          <a:p>
            <a:r>
              <a:rPr lang="en-US" sz="2400" dirty="0">
                <a:solidFill>
                  <a:srgbClr val="15243D"/>
                </a:solidFill>
              </a:rPr>
              <a:t>Renal function should be based on creatinine clearance (calculated by Cockcroft-Gault or MDRD).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Liberal creatinine clearance (e.g., &gt;30 mL/min) should be applied when renal excretion not significant 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Follow established dose modification strategies.</a:t>
            </a:r>
          </a:p>
          <a:p>
            <a:r>
              <a:rPr lang="en-US" sz="2400" dirty="0">
                <a:solidFill>
                  <a:srgbClr val="15243D"/>
                </a:solidFill>
              </a:rPr>
              <a:t>Hepatic Function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Current tests are inadequate, particularly drug metabolism capability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Employ standard clinical assessments relative to institutional normal ranges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October 2, 2017</a:t>
            </a:r>
          </a:p>
        </p:txBody>
      </p:sp>
    </p:spTree>
    <p:extLst>
      <p:ext uri="{BB962C8B-B14F-4D97-AF65-F5344CB8AC3E}">
        <p14:creationId xmlns:p14="http://schemas.microsoft.com/office/powerpoint/2010/main" val="3482038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3614"/>
            <a:ext cx="109728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Prior and Concurrent Malignancies Recommendations and Cardiac Testing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8140" y="1722269"/>
            <a:ext cx="10833117" cy="422133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15243D"/>
                </a:solidFill>
              </a:rPr>
              <a:t>Prior Malignancy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Patients eligible if prior therapy at least 2 years prior and no evidence of disease</a:t>
            </a:r>
          </a:p>
          <a:p>
            <a:r>
              <a:rPr lang="en-US" sz="2400" dirty="0">
                <a:solidFill>
                  <a:srgbClr val="15243D"/>
                </a:solidFill>
              </a:rPr>
              <a:t>Concurrent Malignancy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Patients eligible if clinically stable and not requiring tumor-directed therapy</a:t>
            </a:r>
          </a:p>
          <a:p>
            <a:r>
              <a:rPr lang="en-US" sz="2400" dirty="0">
                <a:solidFill>
                  <a:srgbClr val="15243D"/>
                </a:solidFill>
              </a:rPr>
              <a:t>Cardiac testing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If no known cardiac risks, ejection fraction tests should be exclusionary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Investigator assessment with a validated clinical classification system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If no cardiac risks, ECG should be eliminated in later phases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October 2, 2017</a:t>
            </a:r>
          </a:p>
        </p:txBody>
      </p:sp>
    </p:spTree>
    <p:extLst>
      <p:ext uri="{BB962C8B-B14F-4D97-AF65-F5344CB8AC3E}">
        <p14:creationId xmlns:p14="http://schemas.microsoft.com/office/powerpoint/2010/main" val="73206711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07D0C86BB5124AAE0A00EDD783FB60" ma:contentTypeVersion="3" ma:contentTypeDescription="Create a new document." ma:contentTypeScope="" ma:versionID="152cdb62d86fe42774af83033b692c02">
  <xsd:schema xmlns:xsd="http://www.w3.org/2001/XMLSchema" xmlns:xs="http://www.w3.org/2001/XMLSchema" xmlns:p="http://schemas.microsoft.com/office/2006/metadata/properties" xmlns:ns2="2092472d-b0ba-44c3-9af1-5ee06e60b732" targetNamespace="http://schemas.microsoft.com/office/2006/metadata/properties" ma:root="true" ma:fieldsID="c7a02d7d95ff876ad6982c0e0028cd11" ns2:_="">
    <xsd:import namespace="2092472d-b0ba-44c3-9af1-5ee06e60b732"/>
    <xsd:element name="properties">
      <xsd:complexType>
        <xsd:sequence>
          <xsd:element name="documentManagement">
            <xsd:complexType>
              <xsd:all>
                <xsd:element ref="ns2:_spia_rule" minOccurs="0"/>
                <xsd:element ref="ns2:_spia_type" minOccurs="0"/>
                <xsd:element ref="ns2:_spia_resul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92472d-b0ba-44c3-9af1-5ee06e60b732" elementFormDefault="qualified">
    <xsd:import namespace="http://schemas.microsoft.com/office/2006/documentManagement/types"/>
    <xsd:import namespace="http://schemas.microsoft.com/office/infopath/2007/PartnerControls"/>
    <xsd:element name="_spia_rule" ma:index="8" nillable="true" ma:displayName="_spia_rule" ma:hidden="true" ma:internalName="_spia_rule">
      <xsd:simpleType>
        <xsd:restriction base="dms:Text"/>
      </xsd:simpleType>
    </xsd:element>
    <xsd:element name="_spia_type" ma:index="9" nillable="true" ma:displayName="_spia_type" ma:hidden="true" ma:internalName="_spia_type">
      <xsd:simpleType>
        <xsd:restriction base="dms:Text"/>
      </xsd:simpleType>
    </xsd:element>
    <xsd:element name="_spia_result" ma:index="10" nillable="true" ma:displayName="_spia_result" ma:hidden="true" ma:internalName="_spia_resul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pia_rule xmlns="2092472d-b0ba-44c3-9af1-5ee06e60b732" xsi:nil="true"/>
    <_spia_type xmlns="2092472d-b0ba-44c3-9af1-5ee06e60b732" xsi:nil="true"/>
    <_spia_result xmlns="2092472d-b0ba-44c3-9af1-5ee06e60b732" xsi:nil="true"/>
  </documentManagement>
</p:properties>
</file>

<file path=customXml/itemProps1.xml><?xml version="1.0" encoding="utf-8"?>
<ds:datastoreItem xmlns:ds="http://schemas.openxmlformats.org/officeDocument/2006/customXml" ds:itemID="{86659F12-9E31-40B0-8052-83B062DD01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5C2E26-4DD4-40FB-8C9B-12E13C78F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92472d-b0ba-44c3-9af1-5ee06e60b7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C01E79-0959-4588-8A8E-2AA297E0FF46}">
  <ds:schemaRefs>
    <ds:schemaRef ds:uri="http://schemas.openxmlformats.org/package/2006/metadata/core-properties"/>
    <ds:schemaRef ds:uri="http://purl.org/dc/dcmitype/"/>
    <ds:schemaRef ds:uri="2092472d-b0ba-44c3-9af1-5ee06e60b732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730</Words>
  <Application>Microsoft Office PowerPoint</Application>
  <PresentationFormat>Widescreen</PresentationFormat>
  <Paragraphs>100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Gotham Narrow</vt:lpstr>
      <vt:lpstr>Helvetica Bold</vt:lpstr>
      <vt:lpstr>Helvetica Light</vt:lpstr>
      <vt:lpstr>Interstate-Black</vt:lpstr>
      <vt:lpstr>Wingdings</vt:lpstr>
      <vt:lpstr>Custom Design</vt:lpstr>
      <vt:lpstr>Broadening Eligibility Criteria to Make Clinical Trials More Representative</vt:lpstr>
      <vt:lpstr>What is the goal?</vt:lpstr>
      <vt:lpstr>ASCO-Friends of Cancer Research Project Overview</vt:lpstr>
      <vt:lpstr>ASCO-Friends Recommendations Development</vt:lpstr>
      <vt:lpstr>Brain Metastases Recommendations</vt:lpstr>
      <vt:lpstr>Minimum Age Recommendations</vt:lpstr>
      <vt:lpstr>HIV+ Recommendations</vt:lpstr>
      <vt:lpstr>Organ Dysfunction Recommendations</vt:lpstr>
      <vt:lpstr>Prior and Concurrent Malignancies Recommendations and Cardiac Testing </vt:lpstr>
      <vt:lpstr>Next Steps (as of October 2017)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Title</dc:title>
  <dc:creator>Jon Moore</dc:creator>
  <cp:lastModifiedBy>Turbow, Alexi</cp:lastModifiedBy>
  <cp:revision>73</cp:revision>
  <cp:lastPrinted>2017-07-10T16:28:17Z</cp:lastPrinted>
  <dcterms:created xsi:type="dcterms:W3CDTF">2017-04-13T14:12:31Z</dcterms:created>
  <dcterms:modified xsi:type="dcterms:W3CDTF">2017-10-04T17:57:40Z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0x010100D207D0C86BB5124AAE0A00EDD783FB60</vt:lpwstr>
  </property>
</Properties>
</file>